
<file path=[Content_Types].xml><?xml version="1.0" encoding="utf-8"?>
<Types xmlns="http://schemas.openxmlformats.org/package/2006/content-types">
  <Default Extension="png" ContentType="image/png"/>
  <Default Extension="mov" ContentType="video/quicktime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57" r:id="rId4"/>
    <p:sldId id="260" r:id="rId5"/>
    <p:sldId id="261" r:id="rId6"/>
    <p:sldId id="264" r:id="rId7"/>
    <p:sldId id="265" r:id="rId8"/>
    <p:sldId id="267" r:id="rId9"/>
    <p:sldId id="266" r:id="rId10"/>
    <p:sldId id="268" r:id="rId11"/>
    <p:sldId id="269" r:id="rId12"/>
    <p:sldId id="270" r:id="rId13"/>
    <p:sldId id="272" r:id="rId14"/>
    <p:sldId id="273" r:id="rId15"/>
    <p:sldId id="275" r:id="rId16"/>
    <p:sldId id="277" r:id="rId17"/>
    <p:sldId id="278" r:id="rId18"/>
    <p:sldId id="279" r:id="rId19"/>
    <p:sldId id="280" r:id="rId20"/>
    <p:sldId id="271" r:id="rId21"/>
    <p:sldId id="281" r:id="rId2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09" autoAdjust="0"/>
    <p:restoredTop sz="94660"/>
  </p:normalViewPr>
  <p:slideViewPr>
    <p:cSldViewPr snapToGrid="0">
      <p:cViewPr varScale="1">
        <p:scale>
          <a:sx n="66" d="100"/>
          <a:sy n="66" d="100"/>
        </p:scale>
        <p:origin x="78" y="3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95C1B-140C-4C12-9A92-BA174D72EC27}" type="datetimeFigureOut">
              <a:rPr lang="zh-CN" altLang="en-US" smtClean="0"/>
              <a:t>2020/1/9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0892C-5178-4872-801F-D08C37B255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36492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95C1B-140C-4C12-9A92-BA174D72EC27}" type="datetimeFigureOut">
              <a:rPr lang="zh-CN" altLang="en-US" smtClean="0"/>
              <a:t>2020/1/9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0892C-5178-4872-801F-D08C37B255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20163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95C1B-140C-4C12-9A92-BA174D72EC27}" type="datetimeFigureOut">
              <a:rPr lang="zh-CN" altLang="en-US" smtClean="0"/>
              <a:t>2020/1/9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0892C-5178-4872-801F-D08C37B255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49157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95C1B-140C-4C12-9A92-BA174D72EC27}" type="datetimeFigureOut">
              <a:rPr lang="zh-CN" altLang="en-US" smtClean="0"/>
              <a:t>2020/1/9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0892C-5178-4872-801F-D08C37B255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67866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95C1B-140C-4C12-9A92-BA174D72EC27}" type="datetimeFigureOut">
              <a:rPr lang="zh-CN" altLang="en-US" smtClean="0"/>
              <a:t>2020/1/9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0892C-5178-4872-801F-D08C37B255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72370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95C1B-140C-4C12-9A92-BA174D72EC27}" type="datetimeFigureOut">
              <a:rPr lang="zh-CN" altLang="en-US" smtClean="0"/>
              <a:t>2020/1/9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0892C-5178-4872-801F-D08C37B255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40239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95C1B-140C-4C12-9A92-BA174D72EC27}" type="datetimeFigureOut">
              <a:rPr lang="zh-CN" altLang="en-US" smtClean="0"/>
              <a:t>2020/1/9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0892C-5178-4872-801F-D08C37B255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29023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95C1B-140C-4C12-9A92-BA174D72EC27}" type="datetimeFigureOut">
              <a:rPr lang="zh-CN" altLang="en-US" smtClean="0"/>
              <a:t>2020/1/9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0892C-5178-4872-801F-D08C37B255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34110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95C1B-140C-4C12-9A92-BA174D72EC27}" type="datetimeFigureOut">
              <a:rPr lang="zh-CN" altLang="en-US" smtClean="0"/>
              <a:t>2020/1/9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0892C-5178-4872-801F-D08C37B255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3008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95C1B-140C-4C12-9A92-BA174D72EC27}" type="datetimeFigureOut">
              <a:rPr lang="zh-CN" altLang="en-US" smtClean="0"/>
              <a:t>2020/1/9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0892C-5178-4872-801F-D08C37B255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92469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95C1B-140C-4C12-9A92-BA174D72EC27}" type="datetimeFigureOut">
              <a:rPr lang="zh-CN" altLang="en-US" smtClean="0"/>
              <a:t>2020/1/9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0892C-5178-4872-801F-D08C37B255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99481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895C1B-140C-4C12-9A92-BA174D72EC27}" type="datetimeFigureOut">
              <a:rPr lang="zh-CN" altLang="en-US" smtClean="0"/>
              <a:t>2020/1/9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60892C-5178-4872-801F-D08C37B255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60703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8.mov"/><Relationship Id="rId1" Type="http://schemas.microsoft.com/office/2007/relationships/media" Target="../media/media8.mov"/><Relationship Id="rId5" Type="http://schemas.openxmlformats.org/officeDocument/2006/relationships/image" Target="../media/image14.png"/><Relationship Id="rId4" Type="http://schemas.openxmlformats.org/officeDocument/2006/relationships/image" Target="../media/image13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video" Target="../media/media12.mov"/><Relationship Id="rId13" Type="http://schemas.openxmlformats.org/officeDocument/2006/relationships/image" Target="../media/image18.png"/><Relationship Id="rId3" Type="http://schemas.microsoft.com/office/2007/relationships/media" Target="../media/media10.mov"/><Relationship Id="rId7" Type="http://schemas.microsoft.com/office/2007/relationships/media" Target="../media/media12.mov"/><Relationship Id="rId12" Type="http://schemas.openxmlformats.org/officeDocument/2006/relationships/image" Target="../media/image17.png"/><Relationship Id="rId2" Type="http://schemas.openxmlformats.org/officeDocument/2006/relationships/video" Target="../media/media9.mov"/><Relationship Id="rId1" Type="http://schemas.microsoft.com/office/2007/relationships/media" Target="../media/media9.mov"/><Relationship Id="rId6" Type="http://schemas.openxmlformats.org/officeDocument/2006/relationships/video" Target="../media/media11.mov"/><Relationship Id="rId11" Type="http://schemas.openxmlformats.org/officeDocument/2006/relationships/image" Target="../media/image16.png"/><Relationship Id="rId5" Type="http://schemas.microsoft.com/office/2007/relationships/media" Target="../media/media11.mov"/><Relationship Id="rId10" Type="http://schemas.openxmlformats.org/officeDocument/2006/relationships/image" Target="../media/image15.png"/><Relationship Id="rId4" Type="http://schemas.openxmlformats.org/officeDocument/2006/relationships/video" Target="../media/media10.mov"/><Relationship Id="rId9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3.mov"/><Relationship Id="rId1" Type="http://schemas.microsoft.com/office/2007/relationships/media" Target="../media/media13.mov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4.mov"/><Relationship Id="rId1" Type="http://schemas.microsoft.com/office/2007/relationships/media" Target="../media/media14.mov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5.mov"/><Relationship Id="rId1" Type="http://schemas.microsoft.com/office/2007/relationships/media" Target="../media/media15.mov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6.mov"/><Relationship Id="rId1" Type="http://schemas.microsoft.com/office/2007/relationships/media" Target="../media/media16.mov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media" Target="../media/media2.mov"/><Relationship Id="rId7" Type="http://schemas.openxmlformats.org/officeDocument/2006/relationships/image" Target="../media/image2.png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1.xml"/><Relationship Id="rId4" Type="http://schemas.openxmlformats.org/officeDocument/2006/relationships/video" Target="../media/media2.mov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4.mov"/><Relationship Id="rId1" Type="http://schemas.microsoft.com/office/2007/relationships/media" Target="../media/media4.mov"/><Relationship Id="rId5" Type="http://schemas.openxmlformats.org/officeDocument/2006/relationships/image" Target="../media/image6.jp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5.mov"/><Relationship Id="rId1" Type="http://schemas.microsoft.com/office/2007/relationships/media" Target="../media/media5.mov"/><Relationship Id="rId6" Type="http://schemas.openxmlformats.org/officeDocument/2006/relationships/image" Target="../media/image6.jpg"/><Relationship Id="rId5" Type="http://schemas.openxmlformats.org/officeDocument/2006/relationships/image" Target="../media/image8.jp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microsoft.com/office/2007/relationships/media" Target="../media/media7.mov"/><Relationship Id="rId7" Type="http://schemas.openxmlformats.org/officeDocument/2006/relationships/image" Target="../media/image11.png"/><Relationship Id="rId2" Type="http://schemas.openxmlformats.org/officeDocument/2006/relationships/video" Target="../media/media6.mov"/><Relationship Id="rId1" Type="http://schemas.microsoft.com/office/2007/relationships/media" Target="../media/media6.mov"/><Relationship Id="rId6" Type="http://schemas.openxmlformats.org/officeDocument/2006/relationships/image" Target="../media/image10.jpg"/><Relationship Id="rId5" Type="http://schemas.openxmlformats.org/officeDocument/2006/relationships/slideLayout" Target="../slideLayouts/slideLayout1.xml"/><Relationship Id="rId4" Type="http://schemas.openxmlformats.org/officeDocument/2006/relationships/video" Target="../media/media7.mov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028208" y="2529346"/>
            <a:ext cx="597328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b="1" dirty="0" smtClean="0">
                <a:latin typeface="Arial Black" panose="020B0A04020102020204" pitchFamily="34" charset="0"/>
              </a:rPr>
              <a:t>Snake AI</a:t>
            </a:r>
            <a:endParaRPr lang="zh-CN" altLang="en-US" sz="6000" b="1" dirty="0">
              <a:latin typeface="Arial Black" panose="020B0A04020102020204" pitchFamily="3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173184" y="3811979"/>
            <a:ext cx="7683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err="1" smtClean="0"/>
              <a:t>Zhiyuan</a:t>
            </a:r>
            <a:r>
              <a:rPr lang="en-US" altLang="zh-CN" dirty="0" smtClean="0"/>
              <a:t> Liang &amp; </a:t>
            </a:r>
            <a:r>
              <a:rPr lang="en-US" altLang="zh-CN" dirty="0" err="1" smtClean="0"/>
              <a:t>Yining</a:t>
            </a:r>
            <a:r>
              <a:rPr lang="en-US" altLang="zh-CN" dirty="0" smtClean="0"/>
              <a:t> Wang &amp; </a:t>
            </a:r>
            <a:r>
              <a:rPr lang="en-US" altLang="zh-CN" dirty="0" err="1" smtClean="0"/>
              <a:t>Kaiyuan</a:t>
            </a:r>
            <a:r>
              <a:rPr lang="en-US" altLang="zh-CN" dirty="0" smtClean="0"/>
              <a:t> Xu&amp; </a:t>
            </a:r>
            <a:r>
              <a:rPr lang="en-US" altLang="zh-CN" dirty="0" err="1" smtClean="0"/>
              <a:t>Weijia</a:t>
            </a:r>
            <a:r>
              <a:rPr lang="en-US" altLang="zh-CN" dirty="0" smtClean="0"/>
              <a:t> Lin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56556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78857"/>
            <a:ext cx="5902477" cy="4426858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449009" y="5805715"/>
            <a:ext cx="3004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/>
              <a:t>Performance on 10x10 Map</a:t>
            </a:r>
            <a:endParaRPr lang="zh-CN" altLang="en-US" dirty="0"/>
          </a:p>
        </p:txBody>
      </p:sp>
      <p:pic>
        <p:nvPicPr>
          <p:cNvPr id="6" name="Chang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990442" y="1594758"/>
            <a:ext cx="3909786" cy="3909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494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11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896094" y="3013502"/>
            <a:ext cx="83998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b="1" dirty="0" smtClean="0">
                <a:latin typeface="Arial Black" panose="020B0A04020102020204" pitchFamily="34" charset="0"/>
              </a:rPr>
              <a:t>Reinforcement Learning</a:t>
            </a:r>
            <a:endParaRPr lang="zh-CN" altLang="en-US" sz="4800" b="1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7205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53143" y="380010"/>
            <a:ext cx="54573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smtClean="0"/>
              <a:t>Reinforcement Learning</a:t>
            </a:r>
            <a:endParaRPr lang="zh-CN" altLang="en-US" sz="3600" b="1" dirty="0"/>
          </a:p>
        </p:txBody>
      </p:sp>
      <p:sp>
        <p:nvSpPr>
          <p:cNvPr id="6" name="文本框 5"/>
          <p:cNvSpPr txBox="1"/>
          <p:nvPr/>
        </p:nvSpPr>
        <p:spPr>
          <a:xfrm>
            <a:off x="653143" y="1165980"/>
            <a:ext cx="10943771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/>
              <a:t>The main problem is that the state space of snake game is too large. </a:t>
            </a:r>
          </a:p>
          <a:p>
            <a:endParaRPr lang="en-US" altLang="zh-CN" sz="2800" dirty="0" smtClean="0"/>
          </a:p>
          <a:p>
            <a:endParaRPr lang="en-US" altLang="zh-CN" sz="2800" dirty="0" smtClean="0"/>
          </a:p>
          <a:p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653142" y="1796921"/>
            <a:ext cx="1043577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/>
              <a:t>Solution: Feature-Based Representation</a:t>
            </a:r>
          </a:p>
          <a:p>
            <a:r>
              <a:rPr lang="en-US" altLang="zh-CN" sz="2800" dirty="0" smtClean="0"/>
              <a:t>Features: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altLang="zh-CN" sz="2800" dirty="0" smtClean="0">
                <a:latin typeface="+mn-ea"/>
              </a:rPr>
              <a:t>Obstacle left	</a:t>
            </a:r>
            <a:r>
              <a:rPr lang="zh-CN" altLang="en-US" sz="2800" dirty="0" smtClean="0">
                <a:latin typeface="+mn-ea"/>
              </a:rPr>
              <a:t>∈ </a:t>
            </a:r>
            <a:r>
              <a:rPr lang="en-US" altLang="zh-CN" sz="2800" dirty="0" smtClean="0">
                <a:latin typeface="+mn-ea"/>
              </a:rPr>
              <a:t>{0</a:t>
            </a:r>
            <a:r>
              <a:rPr lang="zh-CN" altLang="en-US" sz="2800" dirty="0" smtClean="0">
                <a:latin typeface="+mn-ea"/>
              </a:rPr>
              <a:t>， </a:t>
            </a:r>
            <a:r>
              <a:rPr lang="en-US" altLang="zh-CN" sz="2800" dirty="0" smtClean="0">
                <a:latin typeface="+mn-ea"/>
              </a:rPr>
              <a:t>1}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altLang="zh-CN" sz="2800" dirty="0" smtClean="0">
                <a:latin typeface="+mn-ea"/>
              </a:rPr>
              <a:t>Obstacle right	</a:t>
            </a:r>
            <a:r>
              <a:rPr lang="zh-CN" altLang="en-US" sz="2800" dirty="0" smtClean="0">
                <a:latin typeface="+mn-ea"/>
              </a:rPr>
              <a:t>∈ </a:t>
            </a:r>
            <a:r>
              <a:rPr lang="en-US" altLang="zh-CN" sz="2800" dirty="0" smtClean="0">
                <a:latin typeface="+mn-ea"/>
              </a:rPr>
              <a:t>{0</a:t>
            </a:r>
            <a:r>
              <a:rPr lang="zh-CN" altLang="en-US" sz="2800" dirty="0" smtClean="0">
                <a:latin typeface="+mn-ea"/>
              </a:rPr>
              <a:t>， </a:t>
            </a:r>
            <a:r>
              <a:rPr lang="en-US" altLang="zh-CN" sz="2800" dirty="0" smtClean="0">
                <a:latin typeface="+mn-ea"/>
              </a:rPr>
              <a:t>1}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altLang="zh-CN" sz="2800" dirty="0" smtClean="0">
                <a:latin typeface="+mn-ea"/>
              </a:rPr>
              <a:t>Obstacle up	</a:t>
            </a:r>
            <a:r>
              <a:rPr lang="zh-CN" altLang="en-US" sz="2800" dirty="0" smtClean="0">
                <a:latin typeface="+mn-ea"/>
              </a:rPr>
              <a:t>∈ </a:t>
            </a:r>
            <a:r>
              <a:rPr lang="en-US" altLang="zh-CN" sz="2800" dirty="0" smtClean="0">
                <a:latin typeface="+mn-ea"/>
              </a:rPr>
              <a:t>{0</a:t>
            </a:r>
            <a:r>
              <a:rPr lang="zh-CN" altLang="en-US" sz="2800" dirty="0" smtClean="0">
                <a:latin typeface="+mn-ea"/>
              </a:rPr>
              <a:t>， </a:t>
            </a:r>
            <a:r>
              <a:rPr lang="en-US" altLang="zh-CN" sz="2800" dirty="0" smtClean="0">
                <a:latin typeface="+mn-ea"/>
              </a:rPr>
              <a:t>1}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altLang="zh-CN" sz="2800" dirty="0" smtClean="0">
                <a:latin typeface="+mn-ea"/>
              </a:rPr>
              <a:t>Obstacle down</a:t>
            </a:r>
            <a:r>
              <a:rPr lang="zh-CN" altLang="en-US" sz="2800" dirty="0" smtClean="0">
                <a:latin typeface="+mn-ea"/>
              </a:rPr>
              <a:t>∈ </a:t>
            </a:r>
            <a:r>
              <a:rPr lang="en-US" altLang="zh-CN" sz="2800" dirty="0" smtClean="0">
                <a:latin typeface="+mn-ea"/>
              </a:rPr>
              <a:t>{0</a:t>
            </a:r>
            <a:r>
              <a:rPr lang="zh-CN" altLang="en-US" sz="2800" dirty="0" smtClean="0">
                <a:latin typeface="+mn-ea"/>
              </a:rPr>
              <a:t>， </a:t>
            </a:r>
            <a:r>
              <a:rPr lang="en-US" altLang="zh-CN" sz="2800" dirty="0" smtClean="0">
                <a:latin typeface="+mn-ea"/>
              </a:rPr>
              <a:t>1}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altLang="zh-CN" sz="2800" dirty="0" smtClean="0">
                <a:latin typeface="+mn-ea"/>
              </a:rPr>
              <a:t>Direction of food to head </a:t>
            </a:r>
            <a:r>
              <a:rPr lang="zh-CN" altLang="en-US" sz="2800" dirty="0" smtClean="0">
                <a:latin typeface="+mn-ea"/>
              </a:rPr>
              <a:t>∈ </a:t>
            </a:r>
            <a:r>
              <a:rPr lang="en-US" altLang="zh-CN" sz="2800" dirty="0" smtClean="0">
                <a:latin typeface="+mn-ea"/>
              </a:rPr>
              <a:t>{(</a:t>
            </a:r>
            <a:r>
              <a:rPr lang="en-US" altLang="zh-CN" sz="2800" dirty="0" err="1" smtClean="0">
                <a:latin typeface="+mn-ea"/>
              </a:rPr>
              <a:t>dirx</a:t>
            </a:r>
            <a:r>
              <a:rPr lang="en-US" altLang="zh-CN" sz="2800" dirty="0" smtClean="0">
                <a:latin typeface="+mn-ea"/>
              </a:rPr>
              <a:t>, </a:t>
            </a:r>
            <a:r>
              <a:rPr lang="en-US" altLang="zh-CN" sz="2800" dirty="0" err="1" smtClean="0">
                <a:latin typeface="+mn-ea"/>
              </a:rPr>
              <a:t>diry</a:t>
            </a:r>
            <a:r>
              <a:rPr lang="en-US" altLang="zh-CN" sz="2800" dirty="0" smtClean="0">
                <a:latin typeface="+mn-ea"/>
              </a:rPr>
              <a:t>) | </a:t>
            </a:r>
            <a:r>
              <a:rPr lang="en-US" altLang="zh-CN" sz="2800" dirty="0" err="1" smtClean="0">
                <a:latin typeface="+mn-ea"/>
              </a:rPr>
              <a:t>dirx</a:t>
            </a:r>
            <a:r>
              <a:rPr lang="en-US" altLang="zh-CN" sz="2800" dirty="0" smtClean="0">
                <a:latin typeface="+mn-ea"/>
              </a:rPr>
              <a:t> = </a:t>
            </a:r>
            <a:r>
              <a:rPr lang="en-US" altLang="zh-CN" sz="2800" dirty="0" smtClean="0">
                <a:latin typeface="+mn-ea"/>
              </a:rPr>
              <a:t>0, 1 </a:t>
            </a:r>
            <a:r>
              <a:rPr lang="en-US" altLang="zh-CN" sz="2800" dirty="0" err="1" smtClean="0">
                <a:latin typeface="+mn-ea"/>
              </a:rPr>
              <a:t>diry</a:t>
            </a:r>
            <a:r>
              <a:rPr lang="en-US" altLang="zh-CN" sz="2800" dirty="0" smtClean="0">
                <a:latin typeface="+mn-ea"/>
              </a:rPr>
              <a:t> = 0</a:t>
            </a:r>
            <a:r>
              <a:rPr lang="en-US" altLang="zh-CN" sz="2800" dirty="0" smtClean="0">
                <a:latin typeface="+mn-ea"/>
              </a:rPr>
              <a:t>, 1</a:t>
            </a:r>
            <a:r>
              <a:rPr lang="en-US" altLang="zh-CN" sz="2800" dirty="0" smtClean="0">
                <a:latin typeface="+mn-ea"/>
              </a:rPr>
              <a:t>}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US" altLang="zh-CN" sz="2800" dirty="0">
              <a:latin typeface="+mn-ea"/>
            </a:endParaRPr>
          </a:p>
          <a:p>
            <a:pPr algn="just"/>
            <a:r>
              <a:rPr lang="en-US" altLang="zh-CN" sz="2800" dirty="0" smtClean="0">
                <a:latin typeface="+mn-ea"/>
              </a:rPr>
              <a:t>The state size is compressed to 2^4*8 = 128 </a:t>
            </a:r>
            <a:endParaRPr lang="en-US" altLang="zh-CN" sz="28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39088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53143" y="380010"/>
            <a:ext cx="54573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smtClean="0"/>
              <a:t>RL</a:t>
            </a:r>
            <a:endParaRPr lang="zh-CN" altLang="en-US" sz="3600" b="1" dirty="0"/>
          </a:p>
        </p:txBody>
      </p:sp>
      <p:sp>
        <p:nvSpPr>
          <p:cNvPr id="6" name="文本框 5"/>
          <p:cNvSpPr txBox="1"/>
          <p:nvPr/>
        </p:nvSpPr>
        <p:spPr>
          <a:xfrm>
            <a:off x="653143" y="1026341"/>
            <a:ext cx="10943771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/>
              <a:t>First Try</a:t>
            </a:r>
          </a:p>
          <a:p>
            <a:endParaRPr lang="en-US" altLang="zh-CN" sz="2800" dirty="0" smtClean="0"/>
          </a:p>
          <a:p>
            <a:endParaRPr lang="en-US" altLang="zh-CN" sz="2800" dirty="0" smtClean="0"/>
          </a:p>
          <a:p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653143" y="1702958"/>
            <a:ext cx="6200736" cy="48320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 smtClean="0"/>
              <a:t>Directly trained on a 20x20 map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 smtClean="0"/>
              <a:t>Greedy-Epsilon (decreasing Epsilon)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 smtClean="0"/>
              <a:t>Episodes = 500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 smtClean="0"/>
              <a:t>Learning rate = 0.9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 smtClean="0"/>
              <a:t>Discounting = 0.8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 smtClean="0"/>
              <a:t>Rewards: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altLang="zh-CN" sz="2800" dirty="0" err="1" smtClean="0"/>
              <a:t>eatFoodReward</a:t>
            </a:r>
            <a:r>
              <a:rPr lang="en-US" altLang="zh-CN" sz="2800" dirty="0" smtClean="0"/>
              <a:t> = 500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altLang="zh-CN" sz="2800" dirty="0" err="1" smtClean="0"/>
              <a:t>deathReward</a:t>
            </a:r>
            <a:r>
              <a:rPr lang="en-US" altLang="zh-CN" sz="2800" dirty="0" smtClean="0"/>
              <a:t> = -500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altLang="zh-CN" sz="2800" dirty="0" err="1" smtClean="0"/>
              <a:t>getCloserReward</a:t>
            </a:r>
            <a:r>
              <a:rPr lang="en-US" altLang="zh-CN" sz="2800" dirty="0" smtClean="0"/>
              <a:t> = 100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altLang="zh-CN" sz="2800" dirty="0" err="1" smtClean="0"/>
              <a:t>GetFurtherReward</a:t>
            </a:r>
            <a:r>
              <a:rPr lang="en-US" altLang="zh-CN" sz="2800" dirty="0" smtClean="0"/>
              <a:t> = -50</a:t>
            </a:r>
          </a:p>
          <a:p>
            <a:endParaRPr lang="zh-CN" altLang="en-US" sz="2800" dirty="0"/>
          </a:p>
        </p:txBody>
      </p:sp>
      <p:sp>
        <p:nvSpPr>
          <p:cNvPr id="7" name="文本框 6"/>
          <p:cNvSpPr txBox="1"/>
          <p:nvPr/>
        </p:nvSpPr>
        <p:spPr>
          <a:xfrm>
            <a:off x="-1843315" y="6019486"/>
            <a:ext cx="95649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 smtClean="0"/>
              <a:t>Train effect is bad.</a:t>
            </a:r>
            <a:endParaRPr lang="zh-CN" alt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4072343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53143" y="380010"/>
            <a:ext cx="54573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smtClean="0"/>
              <a:t>RL</a:t>
            </a:r>
            <a:endParaRPr lang="zh-CN" altLang="en-US" sz="3600" b="1" dirty="0"/>
          </a:p>
        </p:txBody>
      </p:sp>
      <p:sp>
        <p:nvSpPr>
          <p:cNvPr id="6" name="文本框 5"/>
          <p:cNvSpPr txBox="1"/>
          <p:nvPr/>
        </p:nvSpPr>
        <p:spPr>
          <a:xfrm>
            <a:off x="653143" y="1026341"/>
            <a:ext cx="10943771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/>
              <a:t>New Train Process</a:t>
            </a:r>
          </a:p>
          <a:p>
            <a:endParaRPr lang="en-US" altLang="zh-CN" sz="2800" dirty="0" smtClean="0"/>
          </a:p>
          <a:p>
            <a:endParaRPr lang="en-US" altLang="zh-CN" sz="2800" dirty="0" smtClean="0"/>
          </a:p>
          <a:p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653143" y="1702958"/>
            <a:ext cx="6200736" cy="48320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 smtClean="0"/>
              <a:t>Directly trained on a 5x5 map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 smtClean="0"/>
              <a:t>Greedy-Epsilon (decreasing Epsilon)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 smtClean="0"/>
              <a:t>Episodes = 200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 smtClean="0"/>
              <a:t>Learning rate = 0.9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 smtClean="0"/>
              <a:t>Discounting = 0.8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 smtClean="0"/>
              <a:t>Rewards: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altLang="zh-CN" sz="2800" dirty="0" err="1" smtClean="0"/>
              <a:t>eatFoodReward</a:t>
            </a:r>
            <a:r>
              <a:rPr lang="en-US" altLang="zh-CN" sz="2800" dirty="0" smtClean="0"/>
              <a:t> = 100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altLang="zh-CN" sz="2800" dirty="0" err="1" smtClean="0"/>
              <a:t>deathReward</a:t>
            </a:r>
            <a:r>
              <a:rPr lang="en-US" altLang="zh-CN" sz="2800" dirty="0" smtClean="0"/>
              <a:t> = -500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altLang="zh-CN" sz="2800" dirty="0" err="1" smtClean="0"/>
              <a:t>getCloserReward</a:t>
            </a:r>
            <a:r>
              <a:rPr lang="en-US" altLang="zh-CN" sz="2800" dirty="0" smtClean="0"/>
              <a:t> = 0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altLang="zh-CN" sz="2800" dirty="0" err="1" smtClean="0"/>
              <a:t>GetFurtherReward</a:t>
            </a:r>
            <a:r>
              <a:rPr lang="en-US" altLang="zh-CN" sz="2800" dirty="0" smtClean="0"/>
              <a:t> = 0</a:t>
            </a:r>
          </a:p>
          <a:p>
            <a:endParaRPr lang="zh-CN" altLang="en-US" sz="2800" dirty="0"/>
          </a:p>
        </p:txBody>
      </p:sp>
      <p:pic>
        <p:nvPicPr>
          <p:cNvPr id="3" name="Training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5910904" y="89830"/>
            <a:ext cx="1885950" cy="2076450"/>
          </a:xfrm>
          <a:prstGeom prst="rect">
            <a:avLst/>
          </a:prstGeom>
        </p:spPr>
      </p:pic>
      <p:pic>
        <p:nvPicPr>
          <p:cNvPr id="4" name="Training2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8022771" y="94819"/>
            <a:ext cx="1885950" cy="2095500"/>
          </a:xfrm>
          <a:prstGeom prst="rect">
            <a:avLst/>
          </a:prstGeom>
        </p:spPr>
      </p:pic>
      <p:pic>
        <p:nvPicPr>
          <p:cNvPr id="8" name="Training3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0140951" y="94366"/>
            <a:ext cx="1847850" cy="2057400"/>
          </a:xfrm>
          <a:prstGeom prst="rect">
            <a:avLst/>
          </a:prstGeom>
        </p:spPr>
      </p:pic>
      <p:pic>
        <p:nvPicPr>
          <p:cNvPr id="9" name="T1">
            <a:hlinkClick r:id="" action="ppaction://media"/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7079796" y="2497994"/>
            <a:ext cx="3771900" cy="392430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-1400630" y="6105151"/>
            <a:ext cx="95649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 smtClean="0"/>
              <a:t>The snake learnt how to survive.</a:t>
            </a: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926264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1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710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6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8733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415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2883"/>
                            </p:stCondLst>
                            <p:childTnLst>
                              <p:par>
                                <p:cTn id="14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12083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6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2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28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29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0" fill="hold">
                      <p:stCondLst>
                        <p:cond delay="0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3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34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35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6" fill="hold">
                      <p:stCondLst>
                        <p:cond delay="0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9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14124" y="380010"/>
            <a:ext cx="54573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smtClean="0"/>
              <a:t>RL</a:t>
            </a:r>
            <a:endParaRPr lang="zh-CN" altLang="en-US" sz="3600" b="1" dirty="0"/>
          </a:p>
        </p:txBody>
      </p:sp>
      <p:sp>
        <p:nvSpPr>
          <p:cNvPr id="6" name="文本框 5"/>
          <p:cNvSpPr txBox="1"/>
          <p:nvPr/>
        </p:nvSpPr>
        <p:spPr>
          <a:xfrm>
            <a:off x="199610" y="1026341"/>
            <a:ext cx="10943771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/>
              <a:t>Continued Train Process</a:t>
            </a:r>
          </a:p>
          <a:p>
            <a:endParaRPr lang="en-US" altLang="zh-CN" sz="2800" dirty="0" smtClean="0"/>
          </a:p>
          <a:p>
            <a:endParaRPr lang="en-US" altLang="zh-CN" sz="2800" dirty="0" smtClean="0"/>
          </a:p>
          <a:p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199610" y="1672672"/>
            <a:ext cx="4868640" cy="37240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400" dirty="0" smtClean="0"/>
              <a:t>Directly trained on a 20x20 map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400" dirty="0" smtClean="0"/>
              <a:t>Episodes </a:t>
            </a:r>
            <a:r>
              <a:rPr lang="en-US" altLang="zh-CN" sz="2400" dirty="0" smtClean="0"/>
              <a:t>= </a:t>
            </a:r>
            <a:r>
              <a:rPr lang="en-US" altLang="zh-CN" sz="2400" dirty="0" smtClean="0"/>
              <a:t>50</a:t>
            </a:r>
            <a:endParaRPr lang="en-US" altLang="zh-CN" sz="24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400" dirty="0" smtClean="0"/>
              <a:t>Learning rate = 0.5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400" dirty="0" smtClean="0"/>
              <a:t>Discounting = 0.9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400" dirty="0" smtClean="0"/>
              <a:t>Rewards: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altLang="zh-CN" sz="2400" dirty="0" err="1" smtClean="0"/>
              <a:t>eatFoodReward</a:t>
            </a:r>
            <a:r>
              <a:rPr lang="en-US" altLang="zh-CN" sz="2400" dirty="0" smtClean="0"/>
              <a:t> = 500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altLang="zh-CN" sz="2400" dirty="0" err="1" smtClean="0"/>
              <a:t>deathReward</a:t>
            </a:r>
            <a:r>
              <a:rPr lang="en-US" altLang="zh-CN" sz="2400" dirty="0" smtClean="0"/>
              <a:t> = -500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altLang="zh-CN" sz="2400" dirty="0" err="1" smtClean="0"/>
              <a:t>getCloserReward</a:t>
            </a:r>
            <a:r>
              <a:rPr lang="en-US" altLang="zh-CN" sz="2400" dirty="0" smtClean="0"/>
              <a:t> = 100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altLang="zh-CN" sz="2400" dirty="0" err="1" smtClean="0"/>
              <a:t>GetFurtherReward</a:t>
            </a:r>
            <a:r>
              <a:rPr lang="en-US" altLang="zh-CN" sz="2400" dirty="0" smtClean="0"/>
              <a:t> = -50</a:t>
            </a:r>
          </a:p>
          <a:p>
            <a:endParaRPr lang="zh-CN" altLang="en-US" sz="2000" dirty="0"/>
          </a:p>
        </p:txBody>
      </p:sp>
      <p:pic>
        <p:nvPicPr>
          <p:cNvPr id="3" name="Training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442856" y="120881"/>
            <a:ext cx="6491794" cy="6606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032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91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raining5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539648" y="120880"/>
            <a:ext cx="6405605" cy="6583919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214124" y="380010"/>
            <a:ext cx="54573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smtClean="0"/>
              <a:t>RL</a:t>
            </a:r>
            <a:endParaRPr lang="zh-CN" altLang="en-US" sz="3600" b="1" dirty="0"/>
          </a:p>
        </p:txBody>
      </p:sp>
      <p:sp>
        <p:nvSpPr>
          <p:cNvPr id="6" name="文本框 5"/>
          <p:cNvSpPr txBox="1"/>
          <p:nvPr/>
        </p:nvSpPr>
        <p:spPr>
          <a:xfrm>
            <a:off x="199610" y="1026341"/>
            <a:ext cx="10943771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/>
              <a:t>Continued Train Process</a:t>
            </a:r>
          </a:p>
          <a:p>
            <a:endParaRPr lang="en-US" altLang="zh-CN" sz="2800" dirty="0" smtClean="0"/>
          </a:p>
          <a:p>
            <a:endParaRPr lang="en-US" altLang="zh-CN" sz="2800" dirty="0" smtClean="0"/>
          </a:p>
          <a:p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199610" y="1672672"/>
            <a:ext cx="4905510" cy="4093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400" dirty="0" smtClean="0"/>
              <a:t>Directly trained on a 20x20 map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400" dirty="0" smtClean="0"/>
              <a:t>Greedy-Epsilon (Epsilon is reset)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400" dirty="0" smtClean="0"/>
              <a:t>Episodes = </a:t>
            </a:r>
            <a:r>
              <a:rPr lang="en-US" altLang="zh-CN" sz="2400" dirty="0" smtClean="0"/>
              <a:t>100</a:t>
            </a:r>
            <a:endParaRPr lang="en-US" altLang="zh-CN" sz="24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400" dirty="0" smtClean="0"/>
              <a:t>Learning rate = 0.5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400" dirty="0" smtClean="0"/>
              <a:t>Discounting = 0.9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400" dirty="0" smtClean="0"/>
              <a:t>Rewards: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altLang="zh-CN" sz="2400" dirty="0" err="1" smtClean="0"/>
              <a:t>eatFoodReward</a:t>
            </a:r>
            <a:r>
              <a:rPr lang="en-US" altLang="zh-CN" sz="2400" dirty="0" smtClean="0"/>
              <a:t> = 500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altLang="zh-CN" sz="2400" dirty="0" err="1" smtClean="0"/>
              <a:t>deathReward</a:t>
            </a:r>
            <a:r>
              <a:rPr lang="en-US" altLang="zh-CN" sz="2400" dirty="0" smtClean="0"/>
              <a:t> = -500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altLang="zh-CN" sz="2400" dirty="0" err="1" smtClean="0"/>
              <a:t>getCloserReward</a:t>
            </a:r>
            <a:r>
              <a:rPr lang="en-US" altLang="zh-CN" sz="2400" dirty="0" smtClean="0"/>
              <a:t> = 100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altLang="zh-CN" sz="2400" dirty="0" err="1" smtClean="0"/>
              <a:t>GetFurtherReward</a:t>
            </a:r>
            <a:r>
              <a:rPr lang="en-US" altLang="zh-CN" sz="2400" dirty="0" smtClean="0"/>
              <a:t> = -50</a:t>
            </a:r>
          </a:p>
          <a:p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18530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45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raining6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384799" y="61241"/>
            <a:ext cx="6533734" cy="6680647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214124" y="380010"/>
            <a:ext cx="54573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smtClean="0"/>
              <a:t>RL</a:t>
            </a:r>
            <a:endParaRPr lang="zh-CN" altLang="en-US" sz="3600" b="1" dirty="0"/>
          </a:p>
        </p:txBody>
      </p:sp>
      <p:sp>
        <p:nvSpPr>
          <p:cNvPr id="6" name="文本框 5"/>
          <p:cNvSpPr txBox="1"/>
          <p:nvPr/>
        </p:nvSpPr>
        <p:spPr>
          <a:xfrm>
            <a:off x="199610" y="1026341"/>
            <a:ext cx="10943771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/>
              <a:t>Continued Train Process</a:t>
            </a:r>
          </a:p>
          <a:p>
            <a:endParaRPr lang="en-US" altLang="zh-CN" sz="2800" dirty="0" smtClean="0"/>
          </a:p>
          <a:p>
            <a:endParaRPr lang="en-US" altLang="zh-CN" sz="2800" dirty="0" smtClean="0"/>
          </a:p>
          <a:p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199610" y="1672672"/>
            <a:ext cx="4868640" cy="37240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400" dirty="0" smtClean="0"/>
              <a:t>Directly trained on a 20x20 map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400" dirty="0" smtClean="0"/>
              <a:t>Episodes </a:t>
            </a:r>
            <a:r>
              <a:rPr lang="en-US" altLang="zh-CN" sz="2400" dirty="0" smtClean="0"/>
              <a:t>= </a:t>
            </a:r>
            <a:r>
              <a:rPr lang="en-US" altLang="zh-CN" sz="2400" dirty="0"/>
              <a:t>5</a:t>
            </a:r>
            <a:r>
              <a:rPr lang="en-US" altLang="zh-CN" sz="2400" dirty="0" smtClean="0"/>
              <a:t>0</a:t>
            </a:r>
            <a:endParaRPr lang="en-US" altLang="zh-CN" sz="24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400" dirty="0" smtClean="0"/>
              <a:t>Learning rate = 0.5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400" dirty="0" smtClean="0"/>
              <a:t>Discounting = 0.9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400" dirty="0" smtClean="0"/>
              <a:t>Rewards: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altLang="zh-CN" sz="2400" dirty="0" err="1" smtClean="0"/>
              <a:t>eatFoodReward</a:t>
            </a:r>
            <a:r>
              <a:rPr lang="en-US" altLang="zh-CN" sz="2400" dirty="0" smtClean="0"/>
              <a:t> = 500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altLang="zh-CN" sz="2400" dirty="0" err="1" smtClean="0"/>
              <a:t>deathReward</a:t>
            </a:r>
            <a:r>
              <a:rPr lang="en-US" altLang="zh-CN" sz="2400" dirty="0" smtClean="0"/>
              <a:t> = -500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altLang="zh-CN" sz="2400" dirty="0" err="1" smtClean="0"/>
              <a:t>getCloserReward</a:t>
            </a:r>
            <a:r>
              <a:rPr lang="en-US" altLang="zh-CN" sz="2400" dirty="0" smtClean="0"/>
              <a:t> = 100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altLang="zh-CN" sz="2400" dirty="0" err="1" smtClean="0"/>
              <a:t>GetFurtherReward</a:t>
            </a:r>
            <a:r>
              <a:rPr lang="en-US" altLang="zh-CN" sz="2400" dirty="0" smtClean="0"/>
              <a:t> = -50</a:t>
            </a:r>
          </a:p>
          <a:p>
            <a:endParaRPr lang="zh-CN" altLang="en-US" sz="2000" dirty="0"/>
          </a:p>
        </p:txBody>
      </p:sp>
      <p:sp>
        <p:nvSpPr>
          <p:cNvPr id="8" name="文本框 7"/>
          <p:cNvSpPr txBox="1"/>
          <p:nvPr/>
        </p:nvSpPr>
        <p:spPr>
          <a:xfrm>
            <a:off x="-2130093" y="5766100"/>
            <a:ext cx="95649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 smtClean="0"/>
              <a:t>Train effect is good.</a:t>
            </a:r>
            <a:endParaRPr lang="zh-CN" alt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3869867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5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T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59075" y="0"/>
            <a:ext cx="66738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608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691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6115" y="-105227"/>
            <a:ext cx="9419770" cy="7064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783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53143" y="380010"/>
            <a:ext cx="42038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smtClean="0"/>
              <a:t>About Snake Game</a:t>
            </a:r>
            <a:endParaRPr lang="zh-CN" altLang="en-US" sz="3600" b="1" dirty="0"/>
          </a:p>
        </p:txBody>
      </p:sp>
      <p:sp>
        <p:nvSpPr>
          <p:cNvPr id="6" name="文本框 5"/>
          <p:cNvSpPr txBox="1"/>
          <p:nvPr/>
        </p:nvSpPr>
        <p:spPr>
          <a:xfrm>
            <a:off x="653143" y="1341912"/>
            <a:ext cx="6731330" cy="27084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800" dirty="0" smtClean="0"/>
              <a:t>State</a:t>
            </a:r>
          </a:p>
          <a:p>
            <a:pPr lvl="1"/>
            <a:r>
              <a:rPr lang="en-US" altLang="zh-CN" sz="2000" dirty="0" smtClean="0"/>
              <a:t>Position of food &amp; Positions of all parts of snake’s body</a:t>
            </a:r>
          </a:p>
          <a:p>
            <a:pPr lvl="1"/>
            <a:endParaRPr lang="en-US" altLang="zh-CN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800" dirty="0" smtClean="0"/>
              <a:t>A strategy following fixed pattern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800" dirty="0"/>
          </a:p>
          <a:p>
            <a:endParaRPr lang="en-US" altLang="zh-CN" sz="2800" dirty="0" smtClean="0"/>
          </a:p>
          <a:p>
            <a:endParaRPr lang="zh-CN" altLang="en-US" dirty="0"/>
          </a:p>
        </p:txBody>
      </p:sp>
      <p:pic>
        <p:nvPicPr>
          <p:cNvPr id="7" name="Boring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89858" y="3044783"/>
            <a:ext cx="3028950" cy="3238500"/>
          </a:xfrm>
          <a:prstGeom prst="rect">
            <a:avLst/>
          </a:prstGeom>
        </p:spPr>
      </p:pic>
      <p:pic>
        <p:nvPicPr>
          <p:cNvPr id="8" name="Boring2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891464" y="3044783"/>
            <a:ext cx="3066239" cy="323850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376218" y="6488668"/>
            <a:ext cx="2757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/>
              <a:t>Even side length</a:t>
            </a:r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5045726" y="6485431"/>
            <a:ext cx="2757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/>
              <a:t>Odd side length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03521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6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466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411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6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53143" y="380010"/>
            <a:ext cx="54573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smtClean="0"/>
              <a:t>Reinforcement Learning</a:t>
            </a:r>
            <a:endParaRPr lang="zh-CN" altLang="en-US" sz="3600" b="1" dirty="0"/>
          </a:p>
        </p:txBody>
      </p:sp>
      <p:sp>
        <p:nvSpPr>
          <p:cNvPr id="6" name="文本框 5"/>
          <p:cNvSpPr txBox="1"/>
          <p:nvPr/>
        </p:nvSpPr>
        <p:spPr>
          <a:xfrm>
            <a:off x="653142" y="1165980"/>
            <a:ext cx="10508343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/>
              <a:t>Maybe we can use RL to improve the </a:t>
            </a:r>
            <a:r>
              <a:rPr lang="en-US" altLang="zh-CN" sz="2800" dirty="0" err="1" smtClean="0"/>
              <a:t>LongLive</a:t>
            </a:r>
            <a:r>
              <a:rPr lang="en-US" altLang="zh-CN" sz="2800" dirty="0" smtClean="0"/>
              <a:t> agent mentioned before. We can use RL to let program to learn when to follow tail and when to eat food.</a:t>
            </a:r>
          </a:p>
          <a:p>
            <a:endParaRPr lang="en-US" altLang="zh-CN" sz="2800" dirty="0" smtClean="0"/>
          </a:p>
          <a:p>
            <a:r>
              <a:rPr lang="en-US" altLang="zh-CN" sz="2800" dirty="0" smtClean="0"/>
              <a:t>DQN is much more suitable for Snake AI because it can handle huge state size and predict unexploited state.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5319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123210" y="3013502"/>
            <a:ext cx="59732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b="1" dirty="0" smtClean="0">
                <a:latin typeface="Arial Black" panose="020B0A04020102020204" pitchFamily="34" charset="0"/>
              </a:rPr>
              <a:t>Thank You</a:t>
            </a:r>
            <a:endParaRPr lang="zh-CN" altLang="en-US" sz="4800" b="1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5043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123210" y="3013502"/>
            <a:ext cx="59732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b="1" dirty="0" smtClean="0">
                <a:latin typeface="Arial Black" panose="020B0A04020102020204" pitchFamily="34" charset="0"/>
              </a:rPr>
              <a:t>Search</a:t>
            </a:r>
            <a:endParaRPr lang="zh-CN" altLang="en-US" sz="4800" b="1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1665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53143" y="380010"/>
            <a:ext cx="42038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smtClean="0"/>
              <a:t>Search Algorithm</a:t>
            </a:r>
            <a:endParaRPr lang="zh-CN" altLang="en-US" sz="3600" b="1" dirty="0"/>
          </a:p>
        </p:txBody>
      </p:sp>
      <p:sp>
        <p:nvSpPr>
          <p:cNvPr id="6" name="文本框 5"/>
          <p:cNvSpPr txBox="1"/>
          <p:nvPr/>
        </p:nvSpPr>
        <p:spPr>
          <a:xfrm>
            <a:off x="653143" y="1341912"/>
            <a:ext cx="965200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800" dirty="0" smtClean="0"/>
              <a:t>BFS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800" dirty="0" smtClean="0"/>
              <a:t>Greedy</a:t>
            </a:r>
            <a:endParaRPr lang="en-US" altLang="zh-CN" sz="2800" dirty="0"/>
          </a:p>
          <a:p>
            <a:pPr lvl="1"/>
            <a:endParaRPr lang="en-US" altLang="zh-CN" sz="2000" dirty="0" smtClean="0"/>
          </a:p>
          <a:p>
            <a:endParaRPr lang="en-US" altLang="zh-CN" sz="2800" dirty="0"/>
          </a:p>
          <a:p>
            <a:endParaRPr lang="en-US" altLang="zh-CN" sz="2800" dirty="0" smtClean="0"/>
          </a:p>
          <a:p>
            <a:endParaRPr lang="zh-CN" altLang="en-US" dirty="0"/>
          </a:p>
        </p:txBody>
      </p:sp>
      <p:pic>
        <p:nvPicPr>
          <p:cNvPr id="3" name="Greedy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923190" y="380010"/>
            <a:ext cx="5657850" cy="588645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933064" y="6266460"/>
            <a:ext cx="4095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/>
              <a:t>Greedy</a:t>
            </a:r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543" y="2396865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549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78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53143" y="380010"/>
            <a:ext cx="42038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smtClean="0"/>
              <a:t>Search Algorithm</a:t>
            </a:r>
            <a:endParaRPr lang="zh-CN" altLang="en-US" sz="3600" b="1" dirty="0"/>
          </a:p>
        </p:txBody>
      </p:sp>
      <p:sp>
        <p:nvSpPr>
          <p:cNvPr id="6" name="文本框 5"/>
          <p:cNvSpPr txBox="1"/>
          <p:nvPr/>
        </p:nvSpPr>
        <p:spPr>
          <a:xfrm>
            <a:off x="653142" y="1341912"/>
            <a:ext cx="10943771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800" dirty="0" err="1" smtClean="0"/>
              <a:t>Astar</a:t>
            </a:r>
            <a:endParaRPr lang="en-US" altLang="zh-CN" sz="2800" dirty="0"/>
          </a:p>
          <a:p>
            <a:pPr lvl="1"/>
            <a:r>
              <a:rPr lang="en-US" altLang="zh-CN" sz="2000" dirty="0" smtClean="0"/>
              <a:t>Heuristics:    Manhattan Distance between snake head and food </a:t>
            </a:r>
          </a:p>
          <a:p>
            <a:endParaRPr lang="en-US" altLang="zh-CN" sz="2800" dirty="0"/>
          </a:p>
          <a:p>
            <a:endParaRPr lang="en-US" altLang="zh-CN" sz="2800" dirty="0" smtClean="0"/>
          </a:p>
          <a:p>
            <a:endParaRPr lang="zh-CN" altLang="en-US" dirty="0"/>
          </a:p>
        </p:txBody>
      </p:sp>
      <p:pic>
        <p:nvPicPr>
          <p:cNvPr id="4" name="Astar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89695" y="3019265"/>
            <a:ext cx="3009900" cy="32004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9629" y="2619215"/>
            <a:ext cx="5334000" cy="40005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1096171" y="5850333"/>
            <a:ext cx="2191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6x6 Map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77784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9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53143" y="380010"/>
            <a:ext cx="42038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smtClean="0"/>
              <a:t>Search Algorithm</a:t>
            </a:r>
            <a:endParaRPr lang="zh-CN" altLang="en-US" sz="3600" b="1" dirty="0"/>
          </a:p>
        </p:txBody>
      </p:sp>
      <p:sp>
        <p:nvSpPr>
          <p:cNvPr id="6" name="文本框 5"/>
          <p:cNvSpPr txBox="1"/>
          <p:nvPr/>
        </p:nvSpPr>
        <p:spPr>
          <a:xfrm>
            <a:off x="676729" y="1026341"/>
            <a:ext cx="10943771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800" dirty="0" err="1" smtClean="0"/>
              <a:t>Astar</a:t>
            </a:r>
            <a:r>
              <a:rPr lang="en-US" altLang="zh-CN" sz="2800" dirty="0" smtClean="0"/>
              <a:t> with Forward Checking</a:t>
            </a:r>
            <a:endParaRPr lang="en-US" altLang="zh-CN" sz="2800" dirty="0"/>
          </a:p>
          <a:p>
            <a:pPr lvl="1"/>
            <a:r>
              <a:rPr lang="en-US" altLang="zh-CN" sz="2000" dirty="0" smtClean="0"/>
              <a:t>The forward checking is n-step, it will do a n-step BFS to check whether all </a:t>
            </a:r>
            <a:r>
              <a:rPr lang="en-US" altLang="zh-CN" sz="2000" dirty="0" err="1" smtClean="0"/>
              <a:t>successores</a:t>
            </a:r>
            <a:r>
              <a:rPr lang="en-US" altLang="zh-CN" sz="2000" dirty="0" smtClean="0"/>
              <a:t> in n-step are possible dead ends. Here we consider the situation that the snake can not </a:t>
            </a:r>
          </a:p>
          <a:p>
            <a:pPr lvl="1"/>
            <a:r>
              <a:rPr lang="en-US" altLang="zh-CN" sz="2000" dirty="0" smtClean="0"/>
              <a:t>move following its tail as the dead end.</a:t>
            </a:r>
            <a:endParaRPr lang="en-US" altLang="zh-CN" sz="2800" dirty="0"/>
          </a:p>
          <a:p>
            <a:endParaRPr lang="en-US" altLang="zh-CN" sz="2800" dirty="0" smtClean="0"/>
          </a:p>
          <a:p>
            <a:endParaRPr lang="zh-CN" altLang="en-US" dirty="0"/>
          </a:p>
        </p:txBody>
      </p:sp>
      <p:pic>
        <p:nvPicPr>
          <p:cNvPr id="3" name="Astar_With_ForwardCheckin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91418" y="2961623"/>
            <a:ext cx="2228850" cy="245745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8128003" y="5732894"/>
            <a:ext cx="41946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/>
              <a:t>A* with 2-stepForward Checking </a:t>
            </a:r>
          </a:p>
          <a:p>
            <a:pPr algn="ctr"/>
            <a:r>
              <a:rPr lang="en-US" altLang="zh-CN" dirty="0" smtClean="0"/>
              <a:t>on 6x6 Map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8543" y="2647803"/>
            <a:ext cx="4113457" cy="308509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4956" y="2647802"/>
            <a:ext cx="4113458" cy="3085093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4134956" y="5732894"/>
            <a:ext cx="4194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/>
              <a:t>A* on 6x6 Map</a:t>
            </a:r>
            <a:endParaRPr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381103" y="5712885"/>
            <a:ext cx="41946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/>
              <a:t>A* with 2-stepForward Checking </a:t>
            </a:r>
          </a:p>
          <a:p>
            <a:pPr algn="ctr"/>
            <a:r>
              <a:rPr lang="en-US" altLang="zh-CN" dirty="0" smtClean="0"/>
              <a:t>on 6x6 Map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3184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96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53143" y="380010"/>
            <a:ext cx="42038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smtClean="0"/>
              <a:t>Search Algorithm</a:t>
            </a:r>
            <a:endParaRPr lang="zh-CN" altLang="en-US" sz="3600" b="1" dirty="0"/>
          </a:p>
        </p:txBody>
      </p:sp>
      <p:sp>
        <p:nvSpPr>
          <p:cNvPr id="6" name="文本框 5"/>
          <p:cNvSpPr txBox="1"/>
          <p:nvPr/>
        </p:nvSpPr>
        <p:spPr>
          <a:xfrm>
            <a:off x="760384" y="1427238"/>
            <a:ext cx="10943771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/>
              <a:t>All search algorithms which order by path cost or backward cost are too resource consuming. Greedy orders by goal proximity or forward cost, therefore it is not very resource consuming.</a:t>
            </a:r>
          </a:p>
          <a:p>
            <a:endParaRPr lang="en-US" altLang="zh-CN" sz="2800" dirty="0" smtClean="0"/>
          </a:p>
          <a:p>
            <a:r>
              <a:rPr lang="en-US" altLang="zh-CN" sz="2800" dirty="0" smtClean="0"/>
              <a:t>If the forward checking step number is big enough, search algorithm can ensure snake to eat all food and fill the whole screen. </a:t>
            </a:r>
            <a:endParaRPr lang="en-US" altLang="zh-CN" sz="2800" dirty="0"/>
          </a:p>
          <a:p>
            <a:endParaRPr lang="en-US" altLang="zh-CN" sz="2800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75512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7715" y="0"/>
            <a:ext cx="9216571" cy="6912428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00342" y="5734219"/>
            <a:ext cx="2191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6x6 Map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43653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9901" y="2748775"/>
            <a:ext cx="5334000" cy="400050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653143" y="380010"/>
            <a:ext cx="42038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smtClean="0"/>
              <a:t>Search Algorithm</a:t>
            </a:r>
            <a:endParaRPr lang="zh-CN" altLang="en-US" sz="3600" b="1" dirty="0"/>
          </a:p>
        </p:txBody>
      </p:sp>
      <p:sp>
        <p:nvSpPr>
          <p:cNvPr id="6" name="文本框 5"/>
          <p:cNvSpPr txBox="1"/>
          <p:nvPr/>
        </p:nvSpPr>
        <p:spPr>
          <a:xfrm>
            <a:off x="676729" y="1026341"/>
            <a:ext cx="10943771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/>
              <a:t>A modified search algorithm </a:t>
            </a:r>
          </a:p>
          <a:p>
            <a:r>
              <a:rPr lang="en-US" altLang="zh-CN" sz="2800" dirty="0"/>
              <a:t> </a:t>
            </a:r>
            <a:r>
              <a:rPr lang="en-US" altLang="zh-CN" sz="2800" dirty="0" smtClean="0"/>
              <a:t>  </a:t>
            </a:r>
          </a:p>
          <a:p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653143" y="1495055"/>
            <a:ext cx="1136468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This strategy is to add a very conservative </a:t>
            </a:r>
            <a:r>
              <a:rPr lang="en-US" altLang="zh-CN" sz="2000" dirty="0" smtClean="0"/>
              <a:t>forward checking</a:t>
            </a:r>
            <a:r>
              <a:rPr lang="en-US" altLang="zh-CN" sz="2000" dirty="0"/>
              <a:t> to </a:t>
            </a:r>
            <a:r>
              <a:rPr lang="en-US" altLang="zh-CN" sz="2000" dirty="0" smtClean="0"/>
              <a:t>greedy.</a:t>
            </a:r>
            <a:r>
              <a:rPr lang="en-US" altLang="zh-CN" sz="2000" dirty="0"/>
              <a:t> </a:t>
            </a:r>
            <a:endParaRPr lang="en-US" altLang="zh-CN" sz="2000" dirty="0" smtClean="0"/>
          </a:p>
          <a:p>
            <a:r>
              <a:rPr lang="en-US" altLang="zh-CN" sz="2000" dirty="0" smtClean="0"/>
              <a:t>This</a:t>
            </a:r>
            <a:r>
              <a:rPr lang="en-US" altLang="zh-CN" sz="2000" dirty="0"/>
              <a:t> strategy can ensure that </a:t>
            </a:r>
            <a:r>
              <a:rPr lang="en-US" altLang="zh-CN" sz="2000" dirty="0" smtClean="0"/>
              <a:t>the</a:t>
            </a:r>
            <a:r>
              <a:rPr lang="en-US" altLang="zh-CN" sz="2000" dirty="0"/>
              <a:t> snake will never die, but it may never fill the whole map.</a:t>
            </a:r>
          </a:p>
          <a:p>
            <a:r>
              <a:rPr lang="en-US" altLang="zh-CN" sz="2000" dirty="0"/>
              <a:t>When there is no obvious path to the food or if it </a:t>
            </a:r>
            <a:r>
              <a:rPr lang="en-US" altLang="zh-CN" sz="2000" dirty="0" smtClean="0"/>
              <a:t>follows the</a:t>
            </a:r>
            <a:r>
              <a:rPr lang="en-US" altLang="zh-CN" sz="2000" dirty="0"/>
              <a:t> found path, </a:t>
            </a:r>
            <a:r>
              <a:rPr lang="en-US" altLang="zh-CN" sz="2000" dirty="0" smtClean="0"/>
              <a:t>it</a:t>
            </a:r>
            <a:r>
              <a:rPr lang="en-US" altLang="zh-CN" sz="2000" dirty="0"/>
              <a:t> seems like </a:t>
            </a:r>
            <a:r>
              <a:rPr lang="en-US" altLang="zh-CN" sz="2000" dirty="0" smtClean="0"/>
              <a:t>to get</a:t>
            </a:r>
            <a:r>
              <a:rPr lang="en-US" altLang="zh-CN" sz="2000" dirty="0"/>
              <a:t> it into </a:t>
            </a:r>
            <a:r>
              <a:rPr lang="en-US" altLang="zh-CN" sz="2000" dirty="0" smtClean="0"/>
              <a:t>danger. In</a:t>
            </a:r>
            <a:r>
              <a:rPr lang="en-US" altLang="zh-CN" sz="2000" dirty="0"/>
              <a:t> both </a:t>
            </a:r>
            <a:r>
              <a:rPr lang="en-US" altLang="zh-CN" sz="2000" dirty="0" smtClean="0"/>
              <a:t>cases, the</a:t>
            </a:r>
            <a:r>
              <a:rPr lang="en-US" altLang="zh-CN" sz="2000" dirty="0"/>
              <a:t> snake will take the most conservative action i.e. following </a:t>
            </a:r>
            <a:r>
              <a:rPr lang="en-US" altLang="zh-CN" sz="2000" dirty="0" smtClean="0"/>
              <a:t>its tail.</a:t>
            </a:r>
            <a:endParaRPr lang="zh-CN" altLang="en-US" sz="2000" dirty="0"/>
          </a:p>
        </p:txBody>
      </p:sp>
      <p:pic>
        <p:nvPicPr>
          <p:cNvPr id="12" name="LongLive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76729" y="3010027"/>
            <a:ext cx="3006056" cy="3173059"/>
          </a:xfrm>
          <a:prstGeom prst="rect">
            <a:avLst/>
          </a:prstGeom>
        </p:spPr>
      </p:pic>
      <p:pic>
        <p:nvPicPr>
          <p:cNvPr id="13" name="LongLive2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3918858" y="2943194"/>
            <a:ext cx="3101043" cy="3306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581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0916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20916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0900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80000">
                <p:cTn id="16" repeatCount="indefinite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283</TotalTime>
  <Words>497</Words>
  <Application>Microsoft Office PowerPoint</Application>
  <PresentationFormat>宽屏</PresentationFormat>
  <Paragraphs>127</Paragraphs>
  <Slides>21</Slides>
  <Notes>0</Notes>
  <HiddenSlides>0</HiddenSlides>
  <MMClips>16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26" baseType="lpstr">
      <vt:lpstr>等线</vt:lpstr>
      <vt:lpstr>等线 Light</vt:lpstr>
      <vt:lpstr>Arial</vt:lpstr>
      <vt:lpstr>Arial Black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梁 致远</dc:creator>
  <cp:lastModifiedBy>梁 致远</cp:lastModifiedBy>
  <cp:revision>36</cp:revision>
  <dcterms:created xsi:type="dcterms:W3CDTF">2020-01-09T02:36:53Z</dcterms:created>
  <dcterms:modified xsi:type="dcterms:W3CDTF">2020-01-09T07:21:48Z</dcterms:modified>
</cp:coreProperties>
</file>